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BE5"/>
    <a:srgbClr val="FBFDFC"/>
    <a:srgbClr val="F5F2EF"/>
    <a:srgbClr val="855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1" autoAdjust="0"/>
  </p:normalViewPr>
  <p:slideViewPr>
    <p:cSldViewPr snapToGrid="0" showGuides="1">
      <p:cViewPr varScale="1">
        <p:scale>
          <a:sx n="76" d="100"/>
          <a:sy n="76" d="100"/>
        </p:scale>
        <p:origin x="12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68573-4B11-4CB1-BB13-5A830F9E6986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7DBA-4999-44EC-8C51-F23FFCAE6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7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D2D1411B-E58D-4DA3-81A4-9F0E55FE296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6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8D4E76E-3528-49F3-8F8C-AB50B7F760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8D4E76E-3528-49F3-8F8C-AB50B7F760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2CBE595-05ED-4B76-A542-CB8D974B712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7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2CBE595-05ED-4B76-A542-CB8D974B712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0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2CBE595-05ED-4B76-A542-CB8D974B712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8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2CBE595-05ED-4B76-A542-CB8D974B712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6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0CE268B-3471-4E9F-96E2-1E1444E32B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1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8D4E76E-3528-49F3-8F8C-AB50B7F76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5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8D4E76E-3528-49F3-8F8C-AB50B7F76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028950" y="644525"/>
            <a:ext cx="3086100" cy="17367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8D4E76E-3528-49F3-8F8C-AB50B7F760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3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6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4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4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367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81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5" name="Holder 5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314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101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5917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2587772"/>
            <a:ext cx="9144000" cy="922191"/>
          </a:xfrm>
        </p:spPr>
        <p:txBody>
          <a:bodyPr anchor="b"/>
          <a:lstStyle>
            <a:lvl1pPr algn="ctr">
              <a:defRPr sz="599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9"/>
            <a:ext cx="9144000" cy="368877"/>
          </a:xfrm>
        </p:spPr>
        <p:txBody>
          <a:bodyPr/>
          <a:lstStyle>
            <a:lvl1pPr marL="0" indent="0" algn="ctr">
              <a:buNone/>
              <a:defRPr sz="2397"/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80F26D11-45E8-431A-97B0-24DD41E4E9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5B1BAA1D-80BA-4346-85AD-0558AF7EEA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654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7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1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8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7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7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9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77D21-ADCD-4D89-81E4-44F204F90679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EC1B-936C-4B3A-9A84-038FF652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7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6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9110" y="376531"/>
            <a:ext cx="2716745" cy="592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382" y="962294"/>
            <a:ext cx="2930201" cy="39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99" dirty="0">
                <a:solidFill>
                  <a:srgbClr val="002060"/>
                </a:solidFill>
                <a:latin typeface="Numus"/>
              </a:rPr>
              <a:t>Официальный представитель «</a:t>
            </a:r>
            <a:r>
              <a:rPr lang="en-US" sz="999" dirty="0" err="1">
                <a:solidFill>
                  <a:srgbClr val="002060"/>
                </a:solidFill>
                <a:latin typeface="Numus"/>
              </a:rPr>
              <a:t>Panelli</a:t>
            </a:r>
            <a:r>
              <a:rPr lang="en-US" sz="999" dirty="0">
                <a:solidFill>
                  <a:srgbClr val="002060"/>
                </a:solidFill>
                <a:latin typeface="Numus"/>
              </a:rPr>
              <a:t> </a:t>
            </a:r>
            <a:r>
              <a:rPr lang="en-US" sz="999" dirty="0" err="1">
                <a:solidFill>
                  <a:srgbClr val="002060"/>
                </a:solidFill>
                <a:latin typeface="Numus"/>
              </a:rPr>
              <a:t>s.r.l</a:t>
            </a:r>
            <a:r>
              <a:rPr lang="en-US" sz="999" dirty="0">
                <a:solidFill>
                  <a:srgbClr val="002060"/>
                </a:solidFill>
                <a:latin typeface="Numus"/>
              </a:rPr>
              <a:t>.</a:t>
            </a:r>
            <a:r>
              <a:rPr lang="ru-RU" sz="999" dirty="0">
                <a:solidFill>
                  <a:srgbClr val="002060"/>
                </a:solidFill>
                <a:latin typeface="Numus"/>
              </a:rPr>
              <a:t>» на территории РФ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-228729" y="-50472"/>
            <a:ext cx="12576524" cy="6904244"/>
          </a:xfrm>
          <a:custGeom>
            <a:avLst/>
            <a:gdLst/>
            <a:ahLst/>
            <a:cxnLst/>
            <a:rect l="l" t="t" r="r" b="b"/>
            <a:pathLst>
              <a:path w="12192001" h="6894512">
                <a:moveTo>
                  <a:pt x="8325647" y="0"/>
                </a:moveTo>
                <a:lnTo>
                  <a:pt x="12192001" y="0"/>
                </a:lnTo>
                <a:lnTo>
                  <a:pt x="12192001" y="6894512"/>
                </a:lnTo>
                <a:lnTo>
                  <a:pt x="8325647" y="6894512"/>
                </a:lnTo>
                <a:lnTo>
                  <a:pt x="11772903" y="3447256"/>
                </a:lnTo>
                <a:lnTo>
                  <a:pt x="8325647" y="0"/>
                </a:lnTo>
                <a:close/>
                <a:moveTo>
                  <a:pt x="0" y="0"/>
                </a:moveTo>
                <a:lnTo>
                  <a:pt x="369755" y="0"/>
                </a:lnTo>
                <a:lnTo>
                  <a:pt x="369755" y="6894512"/>
                </a:lnTo>
                <a:lnTo>
                  <a:pt x="0" y="6894512"/>
                </a:lnTo>
                <a:lnTo>
                  <a:pt x="0" y="0"/>
                </a:lnTo>
                <a:close/>
              </a:path>
            </a:pathLst>
          </a:custGeom>
          <a:solidFill>
            <a:srgbClr val="0055A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804280" y="-32239"/>
            <a:ext cx="9202490" cy="6886011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3970" y="2098310"/>
            <a:ext cx="5217223" cy="26249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130346" y="3523198"/>
            <a:ext cx="6278217" cy="49468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1598" b="1" i="1" dirty="0">
                <a:latin typeface="Numans"/>
              </a:rPr>
              <a:t>Italian excellence since 1906</a:t>
            </a:r>
            <a:endParaRPr lang="ru-RU" sz="1598" b="1" i="1" dirty="0">
              <a:latin typeface="Numans"/>
            </a:endParaRPr>
          </a:p>
        </p:txBody>
      </p:sp>
    </p:spTree>
    <p:extLst>
      <p:ext uri="{BB962C8B-B14F-4D97-AF65-F5344CB8AC3E}">
        <p14:creationId xmlns:p14="http://schemas.microsoft.com/office/powerpoint/2010/main" val="7837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 15"/>
          <p:cNvSpPr/>
          <p:nvPr/>
        </p:nvSpPr>
        <p:spPr>
          <a:xfrm>
            <a:off x="198843" y="-55875"/>
            <a:ext cx="23364555" cy="8696975"/>
          </a:xfrm>
          <a:prstGeom prst="parallelogram">
            <a:avLst>
              <a:gd name="adj" fmla="val 112089"/>
            </a:avLst>
          </a:prstGeom>
          <a:gradFill flip="none" rotWithShape="1">
            <a:gsLst>
              <a:gs pos="18000">
                <a:schemeClr val="bg1"/>
              </a:gs>
              <a:gs pos="30000">
                <a:srgbClr val="F9E5D2">
                  <a:alpha val="49000"/>
                </a:srgbClr>
              </a:gs>
              <a:gs pos="48000">
                <a:srgbClr val="DA985E">
                  <a:alpha val="90000"/>
                </a:srgbClr>
              </a:gs>
              <a:gs pos="69000">
                <a:srgbClr val="855437"/>
              </a:gs>
              <a:gs pos="100000">
                <a:srgbClr val="855437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7"/>
          </a:p>
        </p:txBody>
      </p:sp>
      <p:sp>
        <p:nvSpPr>
          <p:cNvPr id="9" name="Параллелограмм 8"/>
          <p:cNvSpPr/>
          <p:nvPr/>
        </p:nvSpPr>
        <p:spPr>
          <a:xfrm>
            <a:off x="1301320" y="-46332"/>
            <a:ext cx="3133032" cy="1598050"/>
          </a:xfrm>
          <a:prstGeom prst="parallelogram">
            <a:avLst>
              <a:gd name="adj" fmla="val 112242"/>
            </a:avLst>
          </a:prstGeom>
          <a:gradFill>
            <a:gsLst>
              <a:gs pos="0">
                <a:srgbClr val="F9E5D2">
                  <a:alpha val="25000"/>
                </a:srgbClr>
              </a:gs>
              <a:gs pos="63000">
                <a:srgbClr val="DA985E"/>
              </a:gs>
              <a:gs pos="100000">
                <a:srgbClr val="85543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0106297" y="208414"/>
            <a:ext cx="1774824" cy="5442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8314" y="691006"/>
            <a:ext cx="5325497" cy="66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29" b="1" dirty="0"/>
              <a:t>Серия </a:t>
            </a:r>
            <a:r>
              <a:rPr lang="en-US" sz="3729" b="1" dirty="0"/>
              <a:t>TR/TRE, TRB/TRBE </a:t>
            </a:r>
            <a:endParaRPr lang="ru-RU" sz="3729" b="1" dirty="0"/>
          </a:p>
        </p:txBody>
      </p:sp>
      <p:sp>
        <p:nvSpPr>
          <p:cNvPr id="18" name="Прямоугольник 38"/>
          <p:cNvSpPr/>
          <p:nvPr/>
        </p:nvSpPr>
        <p:spPr>
          <a:xfrm>
            <a:off x="311941" y="1249925"/>
            <a:ext cx="6494382" cy="4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2131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Циркуляционные </a:t>
            </a:r>
            <a:r>
              <a:rPr lang="ru-RU" sz="2131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"ин-</a:t>
            </a:r>
            <a:r>
              <a:rPr lang="ru-RU" sz="2131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лайн</a:t>
            </a:r>
            <a:r>
              <a:rPr lang="ru-RU" sz="2131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" насосы с мокрым ротором</a:t>
            </a:r>
          </a:p>
        </p:txBody>
      </p:sp>
      <p:cxnSp>
        <p:nvCxnSpPr>
          <p:cNvPr id="19" name="Прямая соединительная линия 55"/>
          <p:cNvCxnSpPr/>
          <p:nvPr/>
        </p:nvCxnSpPr>
        <p:spPr>
          <a:xfrm>
            <a:off x="413416" y="1662646"/>
            <a:ext cx="1993500" cy="0"/>
          </a:xfrm>
          <a:prstGeom prst="line">
            <a:avLst/>
          </a:prstGeom>
          <a:ln w="635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22264" y="2306473"/>
          <a:ext cx="5682584" cy="22730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5716"/>
                <a:gridCol w="2536868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Присоединение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DN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DN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65 (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"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"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производительности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0 -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45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</a:t>
                      </a:r>
                      <a:r>
                        <a:rPr lang="ru-RU" sz="1300" b="1" baseline="30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напора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0,2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15 м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мощностей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 – 1300 Вт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Температура перекачиваемой жидкости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До +110 °С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Давление в корпусе 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бар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Монтажная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длина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130 – 340 мм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graphicFrame>
        <p:nvGraphicFramePr>
          <p:cNvPr id="21" name="Таблица 45"/>
          <p:cNvGraphicFramePr>
            <a:graphicFrameLocks noGrp="1"/>
          </p:cNvGraphicFramePr>
          <p:nvPr/>
        </p:nvGraphicFramePr>
        <p:xfrm>
          <a:off x="1123738" y="5094247"/>
          <a:ext cx="5276686" cy="9741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62806"/>
                <a:gridCol w="2413880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Корпус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Чугун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/ 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нерж.сталь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Рабочее колесо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Технополимер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Вал насоса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Керамика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cxnSp>
        <p:nvCxnSpPr>
          <p:cNvPr id="22" name="Прямая соединительная линия 55"/>
          <p:cNvCxnSpPr/>
          <p:nvPr/>
        </p:nvCxnSpPr>
        <p:spPr>
          <a:xfrm>
            <a:off x="1022264" y="5094247"/>
            <a:ext cx="246048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38"/>
          <p:cNvSpPr/>
          <p:nvPr/>
        </p:nvSpPr>
        <p:spPr>
          <a:xfrm>
            <a:off x="819315" y="1964439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/>
              <a:t>ТЕХНИЧЕСКИЕ ДАННЫЕ</a:t>
            </a:r>
          </a:p>
        </p:txBody>
      </p:sp>
      <p:cxnSp>
        <p:nvCxnSpPr>
          <p:cNvPr id="24" name="Прямая соединительная линия 55"/>
          <p:cNvCxnSpPr/>
          <p:nvPr/>
        </p:nvCxnSpPr>
        <p:spPr>
          <a:xfrm>
            <a:off x="920789" y="2269942"/>
            <a:ext cx="2130969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38"/>
          <p:cNvSpPr/>
          <p:nvPr/>
        </p:nvSpPr>
        <p:spPr>
          <a:xfrm>
            <a:off x="920790" y="4752213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/>
              <a:t>МАТЕРИАЛЫ ИСПОЛНЕНИЯ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7314" y="1475349"/>
            <a:ext cx="5132317" cy="44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араллелограмм 15"/>
          <p:cNvSpPr/>
          <p:nvPr/>
        </p:nvSpPr>
        <p:spPr>
          <a:xfrm>
            <a:off x="198843" y="-55875"/>
            <a:ext cx="23364555" cy="8696975"/>
          </a:xfrm>
          <a:prstGeom prst="parallelogram">
            <a:avLst>
              <a:gd name="adj" fmla="val 112089"/>
            </a:avLst>
          </a:prstGeom>
          <a:gradFill flip="none" rotWithShape="1">
            <a:gsLst>
              <a:gs pos="18000">
                <a:schemeClr val="bg1"/>
              </a:gs>
              <a:gs pos="30000">
                <a:srgbClr val="F9E5D2">
                  <a:alpha val="49000"/>
                </a:srgbClr>
              </a:gs>
              <a:gs pos="48000">
                <a:srgbClr val="DA985E">
                  <a:alpha val="90000"/>
                </a:srgbClr>
              </a:gs>
              <a:gs pos="69000">
                <a:srgbClr val="855437"/>
              </a:gs>
              <a:gs pos="100000">
                <a:srgbClr val="855437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7"/>
          </a:p>
        </p:txBody>
      </p:sp>
      <p:sp>
        <p:nvSpPr>
          <p:cNvPr id="9" name="Параллелограмм 8"/>
          <p:cNvSpPr/>
          <p:nvPr/>
        </p:nvSpPr>
        <p:spPr>
          <a:xfrm>
            <a:off x="1301320" y="-46332"/>
            <a:ext cx="3133032" cy="1598050"/>
          </a:xfrm>
          <a:prstGeom prst="parallelogram">
            <a:avLst>
              <a:gd name="adj" fmla="val 112242"/>
            </a:avLst>
          </a:prstGeom>
          <a:gradFill>
            <a:gsLst>
              <a:gs pos="0">
                <a:srgbClr val="F9E5D2">
                  <a:alpha val="25000"/>
                </a:srgbClr>
              </a:gs>
              <a:gs pos="63000">
                <a:srgbClr val="DA985E"/>
              </a:gs>
              <a:gs pos="100000">
                <a:srgbClr val="85543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0106297" y="208414"/>
            <a:ext cx="1774824" cy="5442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8314" y="691006"/>
            <a:ext cx="5325497" cy="66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29" b="1" dirty="0"/>
              <a:t>Серия </a:t>
            </a:r>
            <a:r>
              <a:rPr lang="en-US" sz="3729" b="1" dirty="0"/>
              <a:t>TR/TRE, TRB/TRBE </a:t>
            </a:r>
            <a:endParaRPr lang="ru-RU" sz="3729" b="1" dirty="0"/>
          </a:p>
        </p:txBody>
      </p:sp>
      <p:sp>
        <p:nvSpPr>
          <p:cNvPr id="18" name="Прямоугольник 38"/>
          <p:cNvSpPr/>
          <p:nvPr/>
        </p:nvSpPr>
        <p:spPr>
          <a:xfrm>
            <a:off x="311941" y="1249925"/>
            <a:ext cx="6494382" cy="4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2131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Циркуляционные </a:t>
            </a:r>
            <a:r>
              <a:rPr lang="ru-RU" sz="2131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"ин-</a:t>
            </a:r>
            <a:r>
              <a:rPr lang="ru-RU" sz="2131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лайн</a:t>
            </a:r>
            <a:r>
              <a:rPr lang="ru-RU" sz="2131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" насосы с мокрым ротором</a:t>
            </a:r>
          </a:p>
        </p:txBody>
      </p:sp>
      <p:cxnSp>
        <p:nvCxnSpPr>
          <p:cNvPr id="19" name="Прямая соединительная линия 55"/>
          <p:cNvCxnSpPr/>
          <p:nvPr/>
        </p:nvCxnSpPr>
        <p:spPr>
          <a:xfrm>
            <a:off x="413416" y="1662646"/>
            <a:ext cx="1993500" cy="0"/>
          </a:xfrm>
          <a:prstGeom prst="line">
            <a:avLst/>
          </a:prstGeom>
          <a:ln w="635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22264" y="2306473"/>
          <a:ext cx="5682584" cy="22730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5716"/>
                <a:gridCol w="2536868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Присоединение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DN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DN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65 (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"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"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производительности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0 -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45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</a:t>
                      </a:r>
                      <a:r>
                        <a:rPr lang="ru-RU" sz="1300" b="1" baseline="30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напора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0,2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15 м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мощностей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40 – 1300 Вт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Температура перекачиваемой жидкости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До +110 °С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Давление в корпусе 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бар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Монтажная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длина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130 – 340 мм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graphicFrame>
        <p:nvGraphicFramePr>
          <p:cNvPr id="21" name="Таблица 45"/>
          <p:cNvGraphicFramePr>
            <a:graphicFrameLocks noGrp="1"/>
          </p:cNvGraphicFramePr>
          <p:nvPr/>
        </p:nvGraphicFramePr>
        <p:xfrm>
          <a:off x="1123738" y="5094247"/>
          <a:ext cx="5276686" cy="97415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62806"/>
                <a:gridCol w="2413880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Корпус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Чугун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/ 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нерж.сталь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Рабочее колесо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Технополимер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Вал насоса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Керамика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cxnSp>
        <p:nvCxnSpPr>
          <p:cNvPr id="22" name="Прямая соединительная линия 55"/>
          <p:cNvCxnSpPr/>
          <p:nvPr/>
        </p:nvCxnSpPr>
        <p:spPr>
          <a:xfrm>
            <a:off x="1022264" y="5094247"/>
            <a:ext cx="246048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38"/>
          <p:cNvSpPr/>
          <p:nvPr/>
        </p:nvSpPr>
        <p:spPr>
          <a:xfrm>
            <a:off x="819315" y="1964439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/>
              <a:t>ТЕХНИЧЕСКИЕ ДАННЫЕ</a:t>
            </a:r>
          </a:p>
        </p:txBody>
      </p:sp>
      <p:cxnSp>
        <p:nvCxnSpPr>
          <p:cNvPr id="24" name="Прямая соединительная линия 55"/>
          <p:cNvCxnSpPr/>
          <p:nvPr/>
        </p:nvCxnSpPr>
        <p:spPr>
          <a:xfrm>
            <a:off x="920789" y="2269942"/>
            <a:ext cx="2130969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38"/>
          <p:cNvSpPr/>
          <p:nvPr/>
        </p:nvSpPr>
        <p:spPr>
          <a:xfrm>
            <a:off x="920790" y="4752213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/>
              <a:t>МАТЕРИАЛЫ ИСПОЛНЕНИЯ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77314" y="1475349"/>
            <a:ext cx="5132317" cy="44926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 l="500" t="223" r="500" b="8221"/>
          <a:stretch/>
        </p:blipFill>
        <p:spPr>
          <a:xfrm>
            <a:off x="-499857" y="-25497"/>
            <a:ext cx="13191714" cy="6883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2600" y="3055293"/>
            <a:ext cx="7686799" cy="923330"/>
          </a:xfrm>
          <a:prstGeom prst="rect">
            <a:avLst/>
          </a:prstGeom>
          <a:solidFill>
            <a:srgbClr val="855437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BFDFC"/>
                </a:solidFill>
                <a:cs typeface="Aparajita" panose="020B0604020202020204" pitchFamily="34" charset="0"/>
              </a:rPr>
              <a:t>СПАСИБО ЗА ВНИМАНИЕ!</a:t>
            </a:r>
            <a:endParaRPr lang="ru-RU" sz="5400" dirty="0">
              <a:solidFill>
                <a:srgbClr val="FBFDFC"/>
              </a:solidFill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5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 12"/>
          <p:cNvSpPr/>
          <p:nvPr/>
        </p:nvSpPr>
        <p:spPr>
          <a:xfrm>
            <a:off x="198843" y="-55875"/>
            <a:ext cx="23364555" cy="8696975"/>
          </a:xfrm>
          <a:prstGeom prst="parallelogram">
            <a:avLst>
              <a:gd name="adj" fmla="val 112089"/>
            </a:avLst>
          </a:prstGeom>
          <a:gradFill flip="none" rotWithShape="1">
            <a:gsLst>
              <a:gs pos="22000">
                <a:schemeClr val="bg1">
                  <a:alpha val="46000"/>
                </a:schemeClr>
              </a:gs>
              <a:gs pos="36000">
                <a:schemeClr val="tx2">
                  <a:lumMod val="20000"/>
                  <a:lumOff val="80000"/>
                  <a:alpha val="56000"/>
                </a:schemeClr>
              </a:gs>
              <a:gs pos="62000">
                <a:schemeClr val="tx2">
                  <a:lumMod val="60000"/>
                  <a:lumOff val="40000"/>
                  <a:alpha val="93000"/>
                </a:schemeClr>
              </a:gs>
              <a:gs pos="94000">
                <a:srgbClr val="0055A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7">
              <a:solidFill>
                <a:prstClr val="white"/>
              </a:solidFill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1301320" y="-46332"/>
            <a:ext cx="3133032" cy="1598050"/>
          </a:xfrm>
          <a:prstGeom prst="parallelogram">
            <a:avLst>
              <a:gd name="adj" fmla="val 112242"/>
            </a:avLst>
          </a:prstGeom>
          <a:gradFill>
            <a:gsLst>
              <a:gs pos="12000">
                <a:schemeClr val="bg1">
                  <a:lumMod val="95000"/>
                </a:schemeClr>
              </a:gs>
              <a:gs pos="63000">
                <a:schemeClr val="accent1">
                  <a:lumMod val="60000"/>
                  <a:lumOff val="40000"/>
                </a:schemeClr>
              </a:gs>
              <a:gs pos="100000">
                <a:srgbClr val="0055A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314" y="691006"/>
            <a:ext cx="3237489" cy="66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29" b="1" dirty="0">
                <a:solidFill>
                  <a:srgbClr val="002060"/>
                </a:solidFill>
              </a:rPr>
              <a:t>О КОМПАНИИ </a:t>
            </a:r>
            <a:endParaRPr lang="ru-RU" sz="3729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8171" y="1588442"/>
            <a:ext cx="5479635" cy="424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8335"/>
            <a:r>
              <a:rPr lang="ru-RU" sz="1798" dirty="0">
                <a:solidFill>
                  <a:srgbClr val="002060"/>
                </a:solidFill>
              </a:rPr>
              <a:t>	</a:t>
            </a:r>
            <a:r>
              <a:rPr lang="ru-RU" sz="1798" b="1" dirty="0">
                <a:solidFill>
                  <a:srgbClr val="002060"/>
                </a:solidFill>
              </a:rPr>
              <a:t>ИТАЛЬЯНСКОЕ </a:t>
            </a:r>
            <a:r>
              <a:rPr lang="ru-RU" sz="1798" b="1" dirty="0">
                <a:solidFill>
                  <a:srgbClr val="002060"/>
                </a:solidFill>
              </a:rPr>
              <a:t>СОВЕРШЕНСТВО С 1906 ГОДА</a:t>
            </a:r>
          </a:p>
          <a:p>
            <a:pPr defTabSz="358335"/>
            <a:endParaRPr lang="ru-RU" sz="1798" dirty="0">
              <a:solidFill>
                <a:srgbClr val="002060"/>
              </a:solidFill>
            </a:endParaRPr>
          </a:p>
          <a:p>
            <a:pPr algn="just" defTabSz="358335"/>
            <a:r>
              <a:rPr lang="ru-RU" sz="1798" dirty="0">
                <a:solidFill>
                  <a:srgbClr val="002060"/>
                </a:solidFill>
              </a:rPr>
              <a:t>	С </a:t>
            </a:r>
            <a:r>
              <a:rPr lang="ru-RU" sz="1798" dirty="0">
                <a:solidFill>
                  <a:srgbClr val="002060"/>
                </a:solidFill>
              </a:rPr>
              <a:t>1906 года </a:t>
            </a:r>
            <a:r>
              <a:rPr lang="ru-RU" sz="1798" dirty="0" err="1">
                <a:solidFill>
                  <a:srgbClr val="002060"/>
                </a:solidFill>
              </a:rPr>
              <a:t>Panelli</a:t>
            </a:r>
            <a:r>
              <a:rPr lang="ru-RU" sz="1798" dirty="0">
                <a:solidFill>
                  <a:srgbClr val="002060"/>
                </a:solidFill>
              </a:rPr>
              <a:t> разрабатывает и производит погружные насосы и двигатели. Благодаря своему вековому опыту, значительным инвестициям в автоматизацию производства и широкому использованию роботизированной сборки </a:t>
            </a:r>
            <a:r>
              <a:rPr lang="ru-RU" sz="1798" dirty="0" err="1">
                <a:solidFill>
                  <a:srgbClr val="002060"/>
                </a:solidFill>
              </a:rPr>
              <a:t>Panelli</a:t>
            </a:r>
            <a:r>
              <a:rPr lang="ru-RU" sz="1798" dirty="0">
                <a:solidFill>
                  <a:srgbClr val="002060"/>
                </a:solidFill>
              </a:rPr>
              <a:t> предлагает погружные насосы и двигатели итальянского производства с высокими гидравлическими характеристиками.</a:t>
            </a:r>
          </a:p>
          <a:p>
            <a:pPr defTabSz="358335"/>
            <a:endParaRPr lang="ru-RU" sz="1798" dirty="0">
              <a:solidFill>
                <a:srgbClr val="002060"/>
              </a:solidFill>
            </a:endParaRPr>
          </a:p>
          <a:p>
            <a:pPr defTabSz="358335"/>
            <a:r>
              <a:rPr lang="ru-RU" sz="1798" dirty="0">
                <a:solidFill>
                  <a:srgbClr val="002060"/>
                </a:solidFill>
              </a:rPr>
              <a:t>	</a:t>
            </a:r>
            <a:r>
              <a:rPr lang="ru-RU" sz="1798" dirty="0">
                <a:solidFill>
                  <a:srgbClr val="002060"/>
                </a:solidFill>
              </a:rPr>
              <a:t>А</a:t>
            </a:r>
            <a:r>
              <a:rPr lang="ru-RU" sz="1798" dirty="0">
                <a:solidFill>
                  <a:srgbClr val="002060"/>
                </a:solidFill>
              </a:rPr>
              <a:t>ссортимент </a:t>
            </a:r>
            <a:r>
              <a:rPr lang="ru-RU" sz="1798" dirty="0">
                <a:solidFill>
                  <a:srgbClr val="002060"/>
                </a:solidFill>
              </a:rPr>
              <a:t>включает в себя гидравлику до 14 дюймов и двигатели мощностью до </a:t>
            </a:r>
            <a:r>
              <a:rPr lang="ru-RU" sz="1798" dirty="0" smtClean="0">
                <a:solidFill>
                  <a:srgbClr val="002060"/>
                </a:solidFill>
              </a:rPr>
              <a:t>200 кВт </a:t>
            </a:r>
            <a:r>
              <a:rPr lang="ru-RU" sz="1798" dirty="0">
                <a:solidFill>
                  <a:srgbClr val="002060"/>
                </a:solidFill>
              </a:rPr>
              <a:t>из различных материалов, в том числе из литой нержавеющей </a:t>
            </a:r>
            <a:r>
              <a:rPr lang="ru-RU" sz="1798" dirty="0">
                <a:solidFill>
                  <a:srgbClr val="002060"/>
                </a:solidFill>
              </a:rPr>
              <a:t>стали</a:t>
            </a:r>
            <a:r>
              <a:rPr lang="ru-RU" sz="1798" b="1" dirty="0">
                <a:solidFill>
                  <a:srgbClr val="002060"/>
                </a:solidFill>
              </a:rPr>
              <a:t>.</a:t>
            </a:r>
            <a:endParaRPr lang="ru-RU" sz="1798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19596" y="-528514"/>
            <a:ext cx="3559299" cy="1790772"/>
          </a:xfrm>
          <a:prstGeom prst="rect">
            <a:avLst/>
          </a:prstGeom>
          <a:effectLst>
            <a:outerShdw blurRad="368300" dist="38100" dir="2700000" algn="tl" rotWithShape="0">
              <a:schemeClr val="bg1"/>
            </a:outerShdw>
          </a:effectLst>
        </p:spPr>
      </p:pic>
      <p:pic>
        <p:nvPicPr>
          <p:cNvPr id="2051" name="Picture 3" descr="Panelli Sr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3425" y="1588441"/>
            <a:ext cx="2636745" cy="1966386"/>
          </a:xfrm>
          <a:prstGeom prst="round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38140" y="1604163"/>
            <a:ext cx="2636745" cy="1950665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83425" y="3747199"/>
            <a:ext cx="2636745" cy="191763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Immagin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38140" y="3747199"/>
            <a:ext cx="2636745" cy="1940796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3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3879" y="1298032"/>
            <a:ext cx="7726331" cy="455271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>
            <a:off x="1301320" y="-46332"/>
            <a:ext cx="3133032" cy="1598050"/>
          </a:xfrm>
          <a:prstGeom prst="parallelogram">
            <a:avLst>
              <a:gd name="adj" fmla="val 112242"/>
            </a:avLst>
          </a:prstGeom>
          <a:gradFill>
            <a:gsLst>
              <a:gs pos="12000">
                <a:schemeClr val="bg1">
                  <a:lumMod val="95000"/>
                </a:schemeClr>
              </a:gs>
              <a:gs pos="63000">
                <a:schemeClr val="accent1">
                  <a:lumMod val="60000"/>
                  <a:lumOff val="40000"/>
                </a:schemeClr>
              </a:gs>
              <a:gs pos="100000">
                <a:srgbClr val="0055A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313" y="691006"/>
            <a:ext cx="3980577" cy="66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29" b="1" dirty="0">
                <a:solidFill>
                  <a:srgbClr val="002060"/>
                </a:solidFill>
              </a:rPr>
              <a:t>МОДЕЛЬНЫЙ РЯД</a:t>
            </a:r>
            <a:endParaRPr lang="ru-RU" sz="3729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70" y="1646226"/>
            <a:ext cx="3543910" cy="175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8335"/>
            <a:r>
              <a:rPr lang="ru-RU" sz="1798" dirty="0">
                <a:solidFill>
                  <a:srgbClr val="002060"/>
                </a:solidFill>
              </a:rPr>
              <a:t>	</a:t>
            </a:r>
            <a:r>
              <a:rPr lang="ru-RU" sz="1798" b="1" dirty="0">
                <a:solidFill>
                  <a:srgbClr val="002060"/>
                </a:solidFill>
              </a:rPr>
              <a:t>ЗАПАТЕНТОВОННОЕ ПЛАВАЮЩЕЕ РАБОЧЕЕ КОЛЕСО, </a:t>
            </a:r>
            <a:r>
              <a:rPr lang="ru-RU" sz="1798" dirty="0">
                <a:solidFill>
                  <a:srgbClr val="002060"/>
                </a:solidFill>
              </a:rPr>
              <a:t>выполненное из </a:t>
            </a:r>
            <a:r>
              <a:rPr lang="ru-RU" sz="1798" dirty="0" err="1">
                <a:solidFill>
                  <a:srgbClr val="002060"/>
                </a:solidFill>
              </a:rPr>
              <a:t>технополимера,</a:t>
            </a:r>
            <a:r>
              <a:rPr lang="ru-RU" sz="1798" dirty="0">
                <a:solidFill>
                  <a:srgbClr val="002060"/>
                </a:solidFill>
              </a:rPr>
              <a:t> позволяет перекачивать жидкости с максимальным содержанием песка </a:t>
            </a:r>
            <a:r>
              <a:rPr lang="ru-RU" sz="1798" b="1" i="1" dirty="0">
                <a:solidFill>
                  <a:srgbClr val="002060"/>
                </a:solidFill>
              </a:rPr>
              <a:t>до 400 г</a:t>
            </a:r>
            <a:r>
              <a:rPr lang="en-US" sz="1798" b="1" i="1" dirty="0">
                <a:solidFill>
                  <a:srgbClr val="002060"/>
                </a:solidFill>
              </a:rPr>
              <a:t>/</a:t>
            </a:r>
            <a:r>
              <a:rPr lang="ru-RU" sz="1798" b="1" i="1" dirty="0">
                <a:solidFill>
                  <a:srgbClr val="002060"/>
                </a:solidFill>
              </a:rPr>
              <a:t>м3</a:t>
            </a:r>
            <a:endParaRPr lang="ru-RU" sz="1798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3416" y="4038927"/>
          <a:ext cx="5378160" cy="24759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47191"/>
                <a:gridCol w="2130969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Диаметр насосов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145 – 180 мм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производительности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– 90 м</a:t>
                      </a:r>
                      <a:r>
                        <a:rPr lang="ru-RU" sz="1300" b="1" baseline="30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en-US" sz="1300" b="1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</a:t>
                      </a:r>
                      <a:endParaRPr lang="en-US" sz="13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напора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1 -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478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мощностей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0,37 – 37 кВт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Температура перекачиваемой жидкости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0 - +30°С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Содержание песка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До 400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гр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м3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52766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Материалы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</a:t>
                      </a:r>
                      <a:r>
                        <a:rPr lang="en-US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304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  </a:t>
                      </a:r>
                      <a:r>
                        <a:rPr lang="en-US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 316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en-US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DUPLEX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 чугун, </a:t>
                      </a:r>
                      <a:r>
                        <a:rPr lang="ru-RU" sz="1300" b="1" baseline="0" dirty="0" err="1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технополимер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cxnSp>
        <p:nvCxnSpPr>
          <p:cNvPr id="7" name="Прямая соединительная линия 55"/>
          <p:cNvCxnSpPr/>
          <p:nvPr/>
        </p:nvCxnSpPr>
        <p:spPr>
          <a:xfrm>
            <a:off x="311941" y="4038927"/>
            <a:ext cx="2130969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38"/>
          <p:cNvSpPr/>
          <p:nvPr/>
        </p:nvSpPr>
        <p:spPr>
          <a:xfrm>
            <a:off x="210467" y="3733424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>
                <a:solidFill>
                  <a:srgbClr val="002060"/>
                </a:solidFill>
              </a:rPr>
              <a:t>ТЕХНИЧЕСКИЕ ДАННЫЕ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19596" y="-528514"/>
            <a:ext cx="3559299" cy="1790772"/>
          </a:xfrm>
          <a:prstGeom prst="rect">
            <a:avLst/>
          </a:prstGeom>
          <a:effectLst>
            <a:outerShdw blurRad="368300" dist="38100" dir="2700000" algn="tl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560" y="2549087"/>
            <a:ext cx="561117" cy="8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/>
        </p:nvSpPr>
        <p:spPr>
          <a:xfrm>
            <a:off x="1301320" y="-46332"/>
            <a:ext cx="3133032" cy="1598050"/>
          </a:xfrm>
          <a:prstGeom prst="parallelogram">
            <a:avLst>
              <a:gd name="adj" fmla="val 112242"/>
            </a:avLst>
          </a:prstGeom>
          <a:gradFill>
            <a:gsLst>
              <a:gs pos="12000">
                <a:schemeClr val="bg1">
                  <a:lumMod val="95000"/>
                </a:schemeClr>
              </a:gs>
              <a:gs pos="63000">
                <a:schemeClr val="accent1">
                  <a:lumMod val="60000"/>
                  <a:lumOff val="40000"/>
                </a:schemeClr>
              </a:gs>
              <a:gs pos="100000">
                <a:srgbClr val="0055A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313" y="691006"/>
            <a:ext cx="3980577" cy="66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29" b="1" dirty="0">
                <a:solidFill>
                  <a:srgbClr val="002060"/>
                </a:solidFill>
              </a:rPr>
              <a:t>МОДЕЛЬНЫЙ РЯД</a:t>
            </a:r>
            <a:endParaRPr lang="ru-RU" sz="3729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t="2542" r="-589"/>
          <a:stretch/>
        </p:blipFill>
        <p:spPr>
          <a:xfrm>
            <a:off x="4735612" y="1703930"/>
            <a:ext cx="7540841" cy="462012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01513"/>
              </p:ext>
            </p:extLst>
          </p:nvPr>
        </p:nvGraphicFramePr>
        <p:xfrm>
          <a:off x="547128" y="3565385"/>
          <a:ext cx="4832733" cy="26789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17876"/>
                <a:gridCol w="1914857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Диаметр насосов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180 – 320 мм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производительности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– 540 м</a:t>
                      </a:r>
                      <a:r>
                        <a:rPr lang="ru-RU" sz="1300" b="1" baseline="300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en-US" sz="1300" b="1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</a:t>
                      </a:r>
                      <a:endParaRPr lang="en-US" sz="1300" dirty="0"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напора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23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624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мощностей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 – 350 кВт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52766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Температура перекачиваемой жидкости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0 - +30°С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Содержание песка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До 100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гр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м3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52766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Материалы</a:t>
                      </a:r>
                      <a:endParaRPr lang="en-US" sz="13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</a:t>
                      </a:r>
                      <a:r>
                        <a:rPr lang="en-US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304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  </a:t>
                      </a:r>
                      <a:r>
                        <a:rPr lang="en-US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 316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en-US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DUPLEX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 чугун, 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cxnSp>
        <p:nvCxnSpPr>
          <p:cNvPr id="13" name="Прямая соединительная линия 55"/>
          <p:cNvCxnSpPr/>
          <p:nvPr/>
        </p:nvCxnSpPr>
        <p:spPr>
          <a:xfrm>
            <a:off x="404581" y="3600073"/>
            <a:ext cx="2130969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38"/>
          <p:cNvSpPr/>
          <p:nvPr/>
        </p:nvSpPr>
        <p:spPr>
          <a:xfrm>
            <a:off x="344178" y="3259883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>
                <a:solidFill>
                  <a:srgbClr val="002060"/>
                </a:solidFill>
              </a:rPr>
              <a:t>ТЕХНИЧЕСКИЕ ДАННЫЕ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19596" y="-528514"/>
            <a:ext cx="3559299" cy="1790772"/>
          </a:xfrm>
          <a:prstGeom prst="rect">
            <a:avLst/>
          </a:prstGeom>
          <a:effectLst>
            <a:outerShdw blurRad="368300" dist="38100" dir="2700000" algn="tl" rotWithShape="0">
              <a:schemeClr val="bg1"/>
            </a:outerShdw>
          </a:effectLst>
        </p:spPr>
      </p:pic>
      <p:pic>
        <p:nvPicPr>
          <p:cNvPr id="11" name="Immagine 7" descr="Immagine che contiene microfono, luce&#10;&#10;Descrizione generata automaticamente">
            <a:extLst>
              <a:ext uri="{FF2B5EF4-FFF2-40B4-BE49-F238E27FC236}">
                <a16:creationId xmlns="" xmlns:a16="http://schemas.microsoft.com/office/drawing/2014/main" id="{BD9D2E62-C763-6A29-EB11-B7E39CD70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96" t="18726" r="10186" b="16401"/>
          <a:stretch/>
        </p:blipFill>
        <p:spPr>
          <a:xfrm>
            <a:off x="404581" y="2218343"/>
            <a:ext cx="1347005" cy="725804"/>
          </a:xfrm>
          <a:prstGeom prst="rect">
            <a:avLst/>
          </a:prstGeom>
        </p:spPr>
      </p:pic>
      <p:pic>
        <p:nvPicPr>
          <p:cNvPr id="16" name="Immagine 10">
            <a:extLst>
              <a:ext uri="{FF2B5EF4-FFF2-40B4-BE49-F238E27FC236}">
                <a16:creationId xmlns="" xmlns:a16="http://schemas.microsoft.com/office/drawing/2014/main" id="{5C3C1E47-CFFD-4EDB-B78F-ED0715F306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77" t="22060" r="25214" b="21133"/>
          <a:stretch/>
        </p:blipFill>
        <p:spPr>
          <a:xfrm>
            <a:off x="2706349" y="2289056"/>
            <a:ext cx="952659" cy="722362"/>
          </a:xfrm>
          <a:prstGeom prst="rect">
            <a:avLst/>
          </a:prstGeom>
        </p:spPr>
      </p:pic>
      <p:pic>
        <p:nvPicPr>
          <p:cNvPr id="17" name="Immagine 17">
            <a:extLst>
              <a:ext uri="{FF2B5EF4-FFF2-40B4-BE49-F238E27FC236}">
                <a16:creationId xmlns="" xmlns:a16="http://schemas.microsoft.com/office/drawing/2014/main" id="{B89E9F03-5E65-9141-7F58-B69D67018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471" y="2016609"/>
            <a:ext cx="988881" cy="544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3277" y="2062183"/>
            <a:ext cx="732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1ABE5"/>
                </a:solidFill>
              </a:rPr>
              <a:t>PE2+PA</a:t>
            </a:r>
            <a:endParaRPr lang="ru-RU" sz="1200" b="1" i="1" dirty="0">
              <a:solidFill>
                <a:srgbClr val="01AB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198843" y="-55875"/>
            <a:ext cx="23364555" cy="8696975"/>
          </a:xfrm>
          <a:prstGeom prst="parallelogram">
            <a:avLst>
              <a:gd name="adj" fmla="val 112089"/>
            </a:avLst>
          </a:prstGeom>
          <a:gradFill flip="none" rotWithShape="1">
            <a:gsLst>
              <a:gs pos="22000">
                <a:schemeClr val="bg1">
                  <a:alpha val="46000"/>
                </a:schemeClr>
              </a:gs>
              <a:gs pos="36000">
                <a:schemeClr val="tx2">
                  <a:lumMod val="20000"/>
                  <a:lumOff val="80000"/>
                  <a:alpha val="56000"/>
                </a:schemeClr>
              </a:gs>
              <a:gs pos="62000">
                <a:schemeClr val="tx2">
                  <a:lumMod val="60000"/>
                  <a:lumOff val="40000"/>
                  <a:alpha val="93000"/>
                </a:schemeClr>
              </a:gs>
              <a:gs pos="94000">
                <a:srgbClr val="0055A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7">
              <a:solidFill>
                <a:prstClr val="white"/>
              </a:solidFill>
            </a:endParaRPr>
          </a:p>
        </p:txBody>
      </p:sp>
      <p:sp>
        <p:nvSpPr>
          <p:cNvPr id="9" name="Параллелограмм 8"/>
          <p:cNvSpPr/>
          <p:nvPr/>
        </p:nvSpPr>
        <p:spPr>
          <a:xfrm>
            <a:off x="1301320" y="-46332"/>
            <a:ext cx="3133032" cy="1598050"/>
          </a:xfrm>
          <a:prstGeom prst="parallelogram">
            <a:avLst>
              <a:gd name="adj" fmla="val 112242"/>
            </a:avLst>
          </a:prstGeom>
          <a:gradFill>
            <a:gsLst>
              <a:gs pos="12000">
                <a:schemeClr val="bg1">
                  <a:lumMod val="95000"/>
                </a:schemeClr>
              </a:gs>
              <a:gs pos="63000">
                <a:schemeClr val="accent1">
                  <a:lumMod val="60000"/>
                  <a:lumOff val="40000"/>
                </a:schemeClr>
              </a:gs>
              <a:gs pos="100000">
                <a:srgbClr val="0055A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313" y="691006"/>
            <a:ext cx="6217023" cy="66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29" b="1" dirty="0">
                <a:solidFill>
                  <a:srgbClr val="002060"/>
                </a:solidFill>
              </a:rPr>
              <a:t>ГОРИЗОНТАЛЬНЫЙ МОНТАЖ</a:t>
            </a:r>
            <a:endParaRPr lang="ru-RU" sz="3729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19596" y="-528514"/>
            <a:ext cx="3559299" cy="1790772"/>
          </a:xfrm>
          <a:prstGeom prst="rect">
            <a:avLst/>
          </a:prstGeom>
          <a:effectLst>
            <a:outerShdw blurRad="368300" dist="38100" dir="2700000" algn="tl" rotWithShape="0">
              <a:schemeClr val="bg1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6365" y="2617204"/>
            <a:ext cx="4764022" cy="214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8335"/>
            <a:r>
              <a:rPr lang="ru-RU" sz="1798" dirty="0">
                <a:solidFill>
                  <a:srgbClr val="002060"/>
                </a:solidFill>
              </a:rPr>
              <a:t>	</a:t>
            </a:r>
            <a:r>
              <a:rPr lang="ru-RU" sz="2663" dirty="0">
                <a:solidFill>
                  <a:srgbClr val="002060"/>
                </a:solidFill>
              </a:rPr>
              <a:t>Многие насосы </a:t>
            </a:r>
            <a:r>
              <a:rPr lang="en-US" sz="2663" dirty="0" err="1">
                <a:solidFill>
                  <a:srgbClr val="002060"/>
                </a:solidFill>
              </a:rPr>
              <a:t>Panelli</a:t>
            </a:r>
            <a:r>
              <a:rPr lang="en-US" sz="2663" dirty="0">
                <a:solidFill>
                  <a:srgbClr val="002060"/>
                </a:solidFill>
              </a:rPr>
              <a:t> </a:t>
            </a:r>
            <a:r>
              <a:rPr lang="ru-RU" sz="2663" dirty="0">
                <a:solidFill>
                  <a:srgbClr val="002060"/>
                </a:solidFill>
              </a:rPr>
              <a:t>можно устанавливать в горизонтальном положении благодаря специальным втулкам.</a:t>
            </a:r>
            <a:endParaRPr lang="ru-RU" sz="2663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electropompa.ru/img/service/agregatirovanie-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713" y="1641454"/>
            <a:ext cx="4898182" cy="2259287"/>
          </a:xfrm>
          <a:prstGeom prst="round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 t="2058" r="-165" b="27114"/>
          <a:stretch/>
        </p:blipFill>
        <p:spPr>
          <a:xfrm>
            <a:off x="6380713" y="4154422"/>
            <a:ext cx="4863107" cy="23386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500" t="223" r="500" b="8221"/>
          <a:stretch/>
        </p:blipFill>
        <p:spPr>
          <a:xfrm>
            <a:off x="-499857" y="-25497"/>
            <a:ext cx="13191714" cy="68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198843" y="-55875"/>
            <a:ext cx="23364555" cy="8696975"/>
          </a:xfrm>
          <a:prstGeom prst="parallelogram">
            <a:avLst>
              <a:gd name="adj" fmla="val 112089"/>
            </a:avLst>
          </a:prstGeom>
          <a:gradFill flip="none" rotWithShape="1">
            <a:gsLst>
              <a:gs pos="18000">
                <a:schemeClr val="bg1"/>
              </a:gs>
              <a:gs pos="30000">
                <a:srgbClr val="F9E5D2">
                  <a:alpha val="49000"/>
                </a:srgbClr>
              </a:gs>
              <a:gs pos="48000">
                <a:srgbClr val="DA985E">
                  <a:alpha val="90000"/>
                </a:srgbClr>
              </a:gs>
              <a:gs pos="69000">
                <a:srgbClr val="855437"/>
              </a:gs>
              <a:gs pos="100000">
                <a:srgbClr val="855437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7"/>
          </a:p>
        </p:txBody>
      </p:sp>
      <p:sp>
        <p:nvSpPr>
          <p:cNvPr id="9" name="Параллелограмм 8"/>
          <p:cNvSpPr/>
          <p:nvPr/>
        </p:nvSpPr>
        <p:spPr>
          <a:xfrm>
            <a:off x="1301320" y="-46332"/>
            <a:ext cx="3133032" cy="1598050"/>
          </a:xfrm>
          <a:prstGeom prst="parallelogram">
            <a:avLst>
              <a:gd name="adj" fmla="val 112242"/>
            </a:avLst>
          </a:prstGeom>
          <a:gradFill>
            <a:gsLst>
              <a:gs pos="0">
                <a:srgbClr val="F9E5D2">
                  <a:alpha val="25000"/>
                </a:srgbClr>
              </a:gs>
              <a:gs pos="63000">
                <a:srgbClr val="DA985E"/>
              </a:gs>
              <a:gs pos="100000">
                <a:srgbClr val="85543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313" y="691006"/>
            <a:ext cx="3971408" cy="83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794" b="1" dirty="0"/>
              <a:t>О КОМПАНИИ</a:t>
            </a:r>
            <a:endParaRPr lang="ru-RU" sz="4794" b="1" dirty="0"/>
          </a:p>
        </p:txBody>
      </p:sp>
      <p:sp>
        <p:nvSpPr>
          <p:cNvPr id="49" name="TextBox 42"/>
          <p:cNvSpPr txBox="1"/>
          <p:nvPr/>
        </p:nvSpPr>
        <p:spPr>
          <a:xfrm>
            <a:off x="668313" y="1940414"/>
            <a:ext cx="6494382" cy="4108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38891" fontAlgn="base"/>
            <a:r>
              <a:rPr lang="ru-RU" sz="1798" dirty="0">
                <a:solidFill>
                  <a:srgbClr val="002060"/>
                </a:solidFill>
                <a:latin typeface="+mj-lt"/>
              </a:rPr>
              <a:t>	</a:t>
            </a:r>
            <a:r>
              <a:rPr lang="ru-RU" sz="1864" dirty="0">
                <a:latin typeface="Calibri Light" panose="020F0302020204030204" pitchFamily="34" charset="0"/>
              </a:rPr>
              <a:t>«</a:t>
            </a:r>
            <a:r>
              <a:rPr lang="ru-RU" sz="1864" b="1" dirty="0">
                <a:latin typeface="Calibri Light" panose="020F0302020204030204" pitchFamily="34" charset="0"/>
              </a:rPr>
              <a:t>HYDROO </a:t>
            </a:r>
            <a:r>
              <a:rPr lang="ru-RU" sz="1864" b="1" dirty="0" err="1">
                <a:latin typeface="Calibri Light" panose="020F0302020204030204" pitchFamily="34" charset="0"/>
              </a:rPr>
              <a:t>Pump</a:t>
            </a:r>
            <a:r>
              <a:rPr lang="ru-RU" sz="1864" b="1" dirty="0">
                <a:latin typeface="Calibri Light" panose="020F0302020204030204" pitchFamily="34" charset="0"/>
              </a:rPr>
              <a:t> </a:t>
            </a:r>
            <a:r>
              <a:rPr lang="ru-RU" sz="1864" b="1" dirty="0" err="1">
                <a:latin typeface="Calibri Light" panose="020F0302020204030204" pitchFamily="34" charset="0"/>
              </a:rPr>
              <a:t>Industries</a:t>
            </a:r>
            <a:r>
              <a:rPr lang="ru-RU" sz="1864" b="1" dirty="0">
                <a:latin typeface="Calibri Light" panose="020F0302020204030204" pitchFamily="34" charset="0"/>
              </a:rPr>
              <a:t> SL</a:t>
            </a:r>
            <a:r>
              <a:rPr lang="ru-RU" sz="1864" dirty="0">
                <a:latin typeface="Calibri Light" panose="020F0302020204030204" pitchFamily="34" charset="0"/>
              </a:rPr>
              <a:t>» - </a:t>
            </a:r>
            <a:r>
              <a:rPr lang="ru-RU" sz="1864" dirty="0">
                <a:latin typeface="Calibri Light" panose="020F0302020204030204" pitchFamily="34" charset="0"/>
              </a:rPr>
              <a:t>испанский </a:t>
            </a:r>
            <a:r>
              <a:rPr lang="ru-RU" sz="1864" dirty="0">
                <a:latin typeface="Calibri Light" panose="020F0302020204030204" pitchFamily="34" charset="0"/>
              </a:rPr>
              <a:t>производитель насосного </a:t>
            </a:r>
            <a:r>
              <a:rPr lang="ru-RU" sz="1864" dirty="0">
                <a:latin typeface="Calibri Light" panose="020F0302020204030204" pitchFamily="34" charset="0"/>
              </a:rPr>
              <a:t>оборудования. Компания была основана в 1991 г., </a:t>
            </a:r>
            <a:r>
              <a:rPr lang="ru-RU" sz="1864" dirty="0">
                <a:latin typeface="Calibri Light" panose="020F0302020204030204" pitchFamily="34" charset="0"/>
              </a:rPr>
              <a:t>располагается в индустриальном парке г. </a:t>
            </a:r>
            <a:r>
              <a:rPr lang="ru-RU" sz="1864" dirty="0" err="1">
                <a:latin typeface="Calibri Light" panose="020F0302020204030204" pitchFamily="34" charset="0"/>
              </a:rPr>
              <a:t>Жирона</a:t>
            </a:r>
            <a:r>
              <a:rPr lang="ru-RU" sz="1864" dirty="0">
                <a:latin typeface="Calibri Light" panose="020F0302020204030204" pitchFamily="34" charset="0"/>
              </a:rPr>
              <a:t>, вблизи Барселоны.</a:t>
            </a:r>
          </a:p>
          <a:p>
            <a:pPr algn="just" defTabSz="238891" fontAlgn="base"/>
            <a:r>
              <a:rPr lang="ru-RU" sz="1864" dirty="0">
                <a:latin typeface="Calibri Light" panose="020F0302020204030204" pitchFamily="34" charset="0"/>
              </a:rPr>
              <a:t>	Компания </a:t>
            </a:r>
            <a:r>
              <a:rPr lang="ru-RU" sz="1864" dirty="0">
                <a:latin typeface="Calibri Light" panose="020F0302020204030204" pitchFamily="34" charset="0"/>
              </a:rPr>
              <a:t>специализируется на крупносерийном производстве центробежных </a:t>
            </a:r>
            <a:r>
              <a:rPr lang="ru-RU" sz="1864" dirty="0">
                <a:latin typeface="Calibri Light" panose="020F0302020204030204" pitchFamily="34" charset="0"/>
              </a:rPr>
              <a:t>насосов из нержавеющей стали и предлагает широкую линейку насосного оборудования для различных областей применения. </a:t>
            </a:r>
          </a:p>
          <a:p>
            <a:pPr defTabSz="238891" fontAlgn="base"/>
            <a:r>
              <a:rPr lang="ru-RU" sz="1864" dirty="0">
                <a:latin typeface="Calibri Light" panose="020F0302020204030204" pitchFamily="34" charset="0"/>
              </a:rPr>
              <a:t>	</a:t>
            </a:r>
            <a:r>
              <a:rPr lang="ru-RU" sz="1864" dirty="0">
                <a:latin typeface="Calibri Light" panose="020F0302020204030204" pitchFamily="34" charset="0"/>
              </a:rPr>
              <a:t>Производственные процессы фабрики включают штамповку, металлообработку, сварочные и электромонтажные работы полного цикла и многое другое.</a:t>
            </a:r>
          </a:p>
          <a:p>
            <a:pPr defTabSz="238891" fontAlgn="base"/>
            <a:r>
              <a:rPr lang="ru-RU" sz="1864" dirty="0">
                <a:latin typeface="Calibri Light" panose="020F0302020204030204" pitchFamily="34" charset="0"/>
              </a:rPr>
              <a:t>	</a:t>
            </a:r>
            <a:r>
              <a:rPr lang="ru-RU" sz="1864" dirty="0">
                <a:latin typeface="Calibri Light" panose="020F0302020204030204" pitchFamily="34" charset="0"/>
              </a:rPr>
              <a:t>Бесспорным достижением испанского производителя является разработка вертикальных многоступенчатых насосов с высокими гидравлическими характеристиками.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7241763" y="8143783"/>
            <a:ext cx="1774824" cy="5442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65172" y="-46332"/>
            <a:ext cx="4821103" cy="69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араллелограмм 26"/>
          <p:cNvSpPr/>
          <p:nvPr/>
        </p:nvSpPr>
        <p:spPr>
          <a:xfrm>
            <a:off x="198843" y="-55875"/>
            <a:ext cx="23364555" cy="8696975"/>
          </a:xfrm>
          <a:prstGeom prst="parallelogram">
            <a:avLst>
              <a:gd name="adj" fmla="val 112089"/>
            </a:avLst>
          </a:prstGeom>
          <a:gradFill flip="none" rotWithShape="1">
            <a:gsLst>
              <a:gs pos="18000">
                <a:schemeClr val="bg1"/>
              </a:gs>
              <a:gs pos="30000">
                <a:srgbClr val="F9E5D2">
                  <a:alpha val="49000"/>
                </a:srgbClr>
              </a:gs>
              <a:gs pos="48000">
                <a:srgbClr val="DA985E">
                  <a:alpha val="90000"/>
                </a:srgbClr>
              </a:gs>
              <a:gs pos="69000">
                <a:srgbClr val="855437"/>
              </a:gs>
              <a:gs pos="100000">
                <a:srgbClr val="855437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7"/>
          </a:p>
        </p:txBody>
      </p:sp>
      <p:sp>
        <p:nvSpPr>
          <p:cNvPr id="9" name="Параллелограмм 8"/>
          <p:cNvSpPr/>
          <p:nvPr/>
        </p:nvSpPr>
        <p:spPr>
          <a:xfrm>
            <a:off x="1301320" y="-46332"/>
            <a:ext cx="3133032" cy="1598050"/>
          </a:xfrm>
          <a:prstGeom prst="parallelogram">
            <a:avLst>
              <a:gd name="adj" fmla="val 112242"/>
            </a:avLst>
          </a:prstGeom>
          <a:gradFill>
            <a:gsLst>
              <a:gs pos="0">
                <a:srgbClr val="F9E5D2">
                  <a:alpha val="25000"/>
                </a:srgbClr>
              </a:gs>
              <a:gs pos="63000">
                <a:srgbClr val="DA985E"/>
              </a:gs>
              <a:gs pos="100000">
                <a:srgbClr val="85543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0106297" y="208414"/>
            <a:ext cx="1774824" cy="5442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06692" y="691006"/>
            <a:ext cx="2064531" cy="56584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8313" y="691006"/>
            <a:ext cx="3696846" cy="66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29" b="1" dirty="0"/>
              <a:t>Серия </a:t>
            </a:r>
            <a:r>
              <a:rPr lang="en-US" sz="3729" b="1" dirty="0"/>
              <a:t>VF/VX/VN </a:t>
            </a:r>
            <a:endParaRPr lang="ru-RU" sz="3729" b="1" dirty="0"/>
          </a:p>
        </p:txBody>
      </p:sp>
      <p:sp>
        <p:nvSpPr>
          <p:cNvPr id="18" name="Прямоугольник 38"/>
          <p:cNvSpPr/>
          <p:nvPr/>
        </p:nvSpPr>
        <p:spPr>
          <a:xfrm>
            <a:off x="311941" y="1249925"/>
            <a:ext cx="6189958" cy="4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2131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Вертикальные многоступенчатые насосы</a:t>
            </a:r>
            <a:endParaRPr lang="ru-RU" sz="2131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Прямая соединительная линия 55"/>
          <p:cNvCxnSpPr/>
          <p:nvPr/>
        </p:nvCxnSpPr>
        <p:spPr>
          <a:xfrm>
            <a:off x="413416" y="1662646"/>
            <a:ext cx="1993500" cy="0"/>
          </a:xfrm>
          <a:prstGeom prst="line">
            <a:avLst/>
          </a:prstGeom>
          <a:ln w="635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22264" y="2306473"/>
          <a:ext cx="5682584" cy="22730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5716"/>
                <a:gridCol w="2536868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Номинальный размер фланцев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DN 32 -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DN 1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50 (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"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1</a:t>
                      </a:r>
                      <a:r>
                        <a:rPr lang="en-US" sz="1300" b="1" baseline="300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1/2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"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производительности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240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</a:t>
                      </a:r>
                      <a:r>
                        <a:rPr lang="ru-RU" sz="1300" b="1" baseline="30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напора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305 м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мощностей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0,37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110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кВт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Температура перекачиваемой жидкости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-15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+120°С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Давление в корпусе 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– 30 бар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Класс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энергоэффективности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двигателя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IE3</a:t>
                      </a: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graphicFrame>
        <p:nvGraphicFramePr>
          <p:cNvPr id="21" name="Таблица 45"/>
          <p:cNvGraphicFramePr>
            <a:graphicFrameLocks noGrp="1"/>
          </p:cNvGraphicFramePr>
          <p:nvPr/>
        </p:nvGraphicFramePr>
        <p:xfrm>
          <a:off x="1123738" y="5094247"/>
          <a:ext cx="5276686" cy="12988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62806"/>
                <a:gridCol w="2413880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Корпус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304 / AISI 316 / AISI 904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Рабочее колесо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304 / AISI 316 / AISI 904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Вал насоса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304 / AISI 316 / AISI 904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Торцевое уплотнение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SIC / SIC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/ EPDM (VITON)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cxnSp>
        <p:nvCxnSpPr>
          <p:cNvPr id="22" name="Прямая соединительная линия 55"/>
          <p:cNvCxnSpPr/>
          <p:nvPr/>
        </p:nvCxnSpPr>
        <p:spPr>
          <a:xfrm>
            <a:off x="1022264" y="5094247"/>
            <a:ext cx="246048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38"/>
          <p:cNvSpPr/>
          <p:nvPr/>
        </p:nvSpPr>
        <p:spPr>
          <a:xfrm>
            <a:off x="819315" y="1964439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/>
              <a:t>ТЕХНИЧЕСКИЕ ДАННЫЕ</a:t>
            </a:r>
          </a:p>
        </p:txBody>
      </p:sp>
      <p:cxnSp>
        <p:nvCxnSpPr>
          <p:cNvPr id="24" name="Прямая соединительная линия 55"/>
          <p:cNvCxnSpPr/>
          <p:nvPr/>
        </p:nvCxnSpPr>
        <p:spPr>
          <a:xfrm>
            <a:off x="920789" y="2269942"/>
            <a:ext cx="2130969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38"/>
          <p:cNvSpPr/>
          <p:nvPr/>
        </p:nvSpPr>
        <p:spPr>
          <a:xfrm>
            <a:off x="920790" y="4752213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/>
              <a:t>МАТЕРИАЛЫ ИСПОЛНЕНИЯ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11497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араллелограмм 26"/>
          <p:cNvSpPr/>
          <p:nvPr/>
        </p:nvSpPr>
        <p:spPr>
          <a:xfrm>
            <a:off x="198843" y="-55875"/>
            <a:ext cx="23364555" cy="8696975"/>
          </a:xfrm>
          <a:prstGeom prst="parallelogram">
            <a:avLst>
              <a:gd name="adj" fmla="val 112089"/>
            </a:avLst>
          </a:prstGeom>
          <a:gradFill flip="none" rotWithShape="1">
            <a:gsLst>
              <a:gs pos="18000">
                <a:schemeClr val="bg1"/>
              </a:gs>
              <a:gs pos="30000">
                <a:srgbClr val="F9E5D2">
                  <a:alpha val="49000"/>
                </a:srgbClr>
              </a:gs>
              <a:gs pos="48000">
                <a:srgbClr val="DA985E">
                  <a:alpha val="90000"/>
                </a:srgbClr>
              </a:gs>
              <a:gs pos="69000">
                <a:srgbClr val="855437"/>
              </a:gs>
              <a:gs pos="100000">
                <a:srgbClr val="855437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97"/>
          </a:p>
        </p:txBody>
      </p:sp>
      <p:sp>
        <p:nvSpPr>
          <p:cNvPr id="9" name="Параллелограмм 8"/>
          <p:cNvSpPr/>
          <p:nvPr/>
        </p:nvSpPr>
        <p:spPr>
          <a:xfrm>
            <a:off x="1301320" y="-46332"/>
            <a:ext cx="3133032" cy="1598050"/>
          </a:xfrm>
          <a:prstGeom prst="parallelogram">
            <a:avLst>
              <a:gd name="adj" fmla="val 112242"/>
            </a:avLst>
          </a:prstGeom>
          <a:gradFill>
            <a:gsLst>
              <a:gs pos="0">
                <a:srgbClr val="F9E5D2">
                  <a:alpha val="25000"/>
                </a:srgbClr>
              </a:gs>
              <a:gs pos="63000">
                <a:srgbClr val="DA985E"/>
              </a:gs>
              <a:gs pos="100000">
                <a:srgbClr val="85543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10106297" y="208414"/>
            <a:ext cx="1774824" cy="5442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8313" y="691006"/>
            <a:ext cx="3754554" cy="66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29" b="1" dirty="0"/>
              <a:t>Серия </a:t>
            </a:r>
            <a:r>
              <a:rPr lang="en-US" sz="3729" b="1" dirty="0"/>
              <a:t>HF/HX/HN </a:t>
            </a:r>
            <a:endParaRPr lang="ru-RU" sz="3729" b="1" dirty="0"/>
          </a:p>
        </p:txBody>
      </p:sp>
      <p:sp>
        <p:nvSpPr>
          <p:cNvPr id="18" name="Прямоугольник 38"/>
          <p:cNvSpPr/>
          <p:nvPr/>
        </p:nvSpPr>
        <p:spPr>
          <a:xfrm>
            <a:off x="311941" y="1249925"/>
            <a:ext cx="6189958" cy="4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2131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Горизонтальные многоступенчатые насосы</a:t>
            </a:r>
            <a:endParaRPr lang="ru-RU" sz="2131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Прямая соединительная линия 55"/>
          <p:cNvCxnSpPr/>
          <p:nvPr/>
        </p:nvCxnSpPr>
        <p:spPr>
          <a:xfrm>
            <a:off x="413416" y="1662646"/>
            <a:ext cx="1993500" cy="0"/>
          </a:xfrm>
          <a:prstGeom prst="line">
            <a:avLst/>
          </a:prstGeom>
          <a:ln w="635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22264" y="2306473"/>
          <a:ext cx="5682584" cy="22730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5716"/>
                <a:gridCol w="2536868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Присоединение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"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2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"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производительности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,4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28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м</a:t>
                      </a:r>
                      <a:r>
                        <a:rPr lang="ru-RU" sz="1300" b="1" baseline="300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ч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напора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60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м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Диапазон мощностей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0,37 –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4,4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кВт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Температура перекачиваемой жидкости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-15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+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70 (110)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°С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Давление в корпусе 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10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бар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Класс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энергоэффективности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двигателя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IE3</a:t>
                      </a: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graphicFrame>
        <p:nvGraphicFramePr>
          <p:cNvPr id="21" name="Таблица 45"/>
          <p:cNvGraphicFramePr>
            <a:graphicFrameLocks noGrp="1"/>
          </p:cNvGraphicFramePr>
          <p:nvPr/>
        </p:nvGraphicFramePr>
        <p:xfrm>
          <a:off x="1123738" y="5094247"/>
          <a:ext cx="5276686" cy="12988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62806"/>
                <a:gridCol w="2413880"/>
              </a:tblGrid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Корпус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304 / AISI 316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Рабочее колесо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304 / AISI 316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Вал насоса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AISI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304 / AISI 316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  <a:tr h="32471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Торцевое уплотнение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SIC / SIC</a:t>
                      </a:r>
                      <a:r>
                        <a:rPr lang="en-US" sz="1300" b="1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/ EPDM (VITON)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121770" marR="121770" marT="60885" marB="60885"/>
                </a:tc>
              </a:tr>
            </a:tbl>
          </a:graphicData>
        </a:graphic>
      </p:graphicFrame>
      <p:cxnSp>
        <p:nvCxnSpPr>
          <p:cNvPr id="22" name="Прямая соединительная линия 55"/>
          <p:cNvCxnSpPr/>
          <p:nvPr/>
        </p:nvCxnSpPr>
        <p:spPr>
          <a:xfrm>
            <a:off x="1022264" y="5094247"/>
            <a:ext cx="246048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38"/>
          <p:cNvSpPr/>
          <p:nvPr/>
        </p:nvSpPr>
        <p:spPr>
          <a:xfrm>
            <a:off x="819315" y="1964439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/>
              <a:t>ТЕХНИЧЕСКИЕ ДАННЫЕ</a:t>
            </a:r>
          </a:p>
        </p:txBody>
      </p:sp>
      <p:cxnSp>
        <p:nvCxnSpPr>
          <p:cNvPr id="24" name="Прямая соединительная линия 55"/>
          <p:cNvCxnSpPr/>
          <p:nvPr/>
        </p:nvCxnSpPr>
        <p:spPr>
          <a:xfrm>
            <a:off x="920789" y="2269942"/>
            <a:ext cx="2130969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38"/>
          <p:cNvSpPr/>
          <p:nvPr/>
        </p:nvSpPr>
        <p:spPr>
          <a:xfrm>
            <a:off x="920790" y="4752213"/>
            <a:ext cx="5326862" cy="33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335"/>
            <a:r>
              <a:rPr lang="ru-RU" sz="1598" b="1" dirty="0"/>
              <a:t>МАТЕРИАЛЫ ИСПОЛНЕНИЯ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6178" y="2256567"/>
            <a:ext cx="5672635" cy="36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495</Words>
  <Application>Microsoft Office PowerPoint</Application>
  <PresentationFormat>Широкоэкранный</PresentationFormat>
  <Paragraphs>161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Aparajita</vt:lpstr>
      <vt:lpstr>Arial</vt:lpstr>
      <vt:lpstr>Calibri</vt:lpstr>
      <vt:lpstr>Calibri Light</vt:lpstr>
      <vt:lpstr>Numans</vt:lpstr>
      <vt:lpstr>Numus</vt:lpstr>
      <vt:lpstr>Тема Office</vt:lpstr>
      <vt:lpstr>Office Theme</vt:lpstr>
      <vt:lpstr>Italian excellence since 1906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excellence since 1906</dc:title>
  <dc:creator>RePack by Diakov</dc:creator>
  <cp:lastModifiedBy>RePack by Diakov</cp:lastModifiedBy>
  <cp:revision>5</cp:revision>
  <dcterms:created xsi:type="dcterms:W3CDTF">2024-01-25T11:36:49Z</dcterms:created>
  <dcterms:modified xsi:type="dcterms:W3CDTF">2024-01-25T12:33:58Z</dcterms:modified>
</cp:coreProperties>
</file>